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94" r:id="rId3"/>
    <p:sldId id="257" r:id="rId4"/>
    <p:sldId id="258" r:id="rId5"/>
    <p:sldId id="259" r:id="rId6"/>
    <p:sldId id="260" r:id="rId7"/>
    <p:sldId id="261" r:id="rId8"/>
    <p:sldId id="299" r:id="rId9"/>
    <p:sldId id="262" r:id="rId10"/>
    <p:sldId id="263" r:id="rId11"/>
    <p:sldId id="265" r:id="rId12"/>
    <p:sldId id="267" r:id="rId13"/>
    <p:sldId id="268" r:id="rId14"/>
    <p:sldId id="269" r:id="rId15"/>
    <p:sldId id="300" r:id="rId16"/>
    <p:sldId id="301" r:id="rId17"/>
    <p:sldId id="302" r:id="rId18"/>
    <p:sldId id="303" r:id="rId19"/>
    <p:sldId id="275" r:id="rId20"/>
    <p:sldId id="276" r:id="rId21"/>
    <p:sldId id="277" r:id="rId22"/>
    <p:sldId id="304" r:id="rId23"/>
    <p:sldId id="305" r:id="rId24"/>
    <p:sldId id="278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2" r:id="rId37"/>
    <p:sldId id="307" r:id="rId38"/>
    <p:sldId id="295" r:id="rId39"/>
    <p:sldId id="296" r:id="rId40"/>
    <p:sldId id="297" r:id="rId4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7784-086C-4E87-BC28-0ACC01D01B0D}" type="datetimeFigureOut">
              <a:rPr lang="es-ES" smtClean="0"/>
              <a:pPr/>
              <a:t>14/03/2011</a:t>
            </a:fld>
            <a:endParaRPr lang="es-ES" dirty="0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8EEA688-1127-4BC0-AFA8-FC5767E9BB95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7784-086C-4E87-BC28-0ACC01D01B0D}" type="datetimeFigureOut">
              <a:rPr lang="es-ES" smtClean="0"/>
              <a:pPr/>
              <a:t>14/03/2011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A688-1127-4BC0-AFA8-FC5767E9BB95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7784-086C-4E87-BC28-0ACC01D01B0D}" type="datetimeFigureOut">
              <a:rPr lang="es-ES" smtClean="0"/>
              <a:pPr/>
              <a:t>14/03/2011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A688-1127-4BC0-AFA8-FC5767E9BB95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7784-086C-4E87-BC28-0ACC01D01B0D}" type="datetimeFigureOut">
              <a:rPr lang="es-ES" smtClean="0"/>
              <a:pPr/>
              <a:t>14/03/2011</a:t>
            </a:fld>
            <a:endParaRPr lang="es-ES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8EEA688-1127-4BC0-AFA8-FC5767E9BB95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7784-086C-4E87-BC28-0ACC01D01B0D}" type="datetimeFigureOut">
              <a:rPr lang="es-ES" smtClean="0"/>
              <a:pPr/>
              <a:t>14/03/2011</a:t>
            </a:fld>
            <a:endParaRPr lang="es-ES" dirty="0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A688-1127-4BC0-AFA8-FC5767E9BB9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7784-086C-4E87-BC28-0ACC01D01B0D}" type="datetimeFigureOut">
              <a:rPr lang="es-ES" smtClean="0"/>
              <a:pPr/>
              <a:t>14/03/2011</a:t>
            </a:fld>
            <a:endParaRPr lang="es-ES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A688-1127-4BC0-AFA8-FC5767E9BB95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7784-086C-4E87-BC28-0ACC01D01B0D}" type="datetimeFigureOut">
              <a:rPr lang="es-ES" smtClean="0"/>
              <a:pPr/>
              <a:t>14/03/2011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8EEA688-1127-4BC0-AFA8-FC5767E9BB9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7784-086C-4E87-BC28-0ACC01D01B0D}" type="datetimeFigureOut">
              <a:rPr lang="es-ES" smtClean="0"/>
              <a:pPr/>
              <a:t>14/03/2011</a:t>
            </a:fld>
            <a:endParaRPr lang="es-ES" dirty="0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A688-1127-4BC0-AFA8-FC5767E9BB95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7784-086C-4E87-BC28-0ACC01D01B0D}" type="datetimeFigureOut">
              <a:rPr lang="es-ES" smtClean="0"/>
              <a:pPr/>
              <a:t>14/03/2011</a:t>
            </a:fld>
            <a:endParaRPr lang="es-ES" dirty="0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A688-1127-4BC0-AFA8-FC5767E9BB95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7784-086C-4E87-BC28-0ACC01D01B0D}" type="datetimeFigureOut">
              <a:rPr lang="es-ES" smtClean="0"/>
              <a:pPr/>
              <a:t>14/03/2011</a:t>
            </a:fld>
            <a:endParaRPr lang="es-ES" dirty="0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A688-1127-4BC0-AFA8-FC5767E9BB95}" type="slidenum">
              <a:rPr lang="es-ES" smtClean="0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37784-086C-4E87-BC28-0ACC01D01B0D}" type="datetimeFigureOut">
              <a:rPr lang="es-ES" smtClean="0"/>
              <a:pPr/>
              <a:t>14/03/2011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EA688-1127-4BC0-AFA8-FC5767E9BB9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8B37784-086C-4E87-BC28-0ACC01D01B0D}" type="datetimeFigureOut">
              <a:rPr lang="es-ES" smtClean="0"/>
              <a:pPr/>
              <a:t>14/03/2011</a:t>
            </a:fld>
            <a:endParaRPr lang="es-ES" dirty="0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8EEA688-1127-4BC0-AFA8-FC5767E9BB95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03648" y="1916832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es-ES" sz="6700" dirty="0" smtClean="0"/>
              <a:t>BIENVENIDOS    A LA</a:t>
            </a:r>
            <a:br>
              <a:rPr lang="es-ES" sz="6700" dirty="0" smtClean="0"/>
            </a:br>
            <a:r>
              <a:rPr lang="es-ES" sz="6700" dirty="0" smtClean="0"/>
              <a:t> VIGESIMA CUARTA ASAMBLEA GENERAL ORDINARIA</a:t>
            </a:r>
            <a:br>
              <a:rPr lang="es-ES" sz="6700" dirty="0" smtClean="0"/>
            </a:br>
            <a:r>
              <a:rPr lang="es-ES" sz="6700" dirty="0" smtClean="0"/>
              <a:t>MARZO 24 DE 2.011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728" y="428604"/>
            <a:ext cx="7498080" cy="868346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FONDOS SOCIALES</a:t>
            </a:r>
            <a:br>
              <a:rPr lang="es-ES" b="1" dirty="0" smtClean="0"/>
            </a:b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1571604" y="1500174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s-ES" b="1" dirty="0" smtClean="0">
                <a:solidFill>
                  <a:schemeClr val="accent3">
                    <a:lumMod val="75000"/>
                  </a:schemeClr>
                </a:solidFill>
              </a:rPr>
              <a:t> FONDO DE SOLIDARIDAD</a:t>
            </a:r>
            <a:endParaRPr lang="es-E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571604" y="1928802"/>
            <a:ext cx="3411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/>
              <a:t>Total  disponible	</a:t>
            </a:r>
            <a:r>
              <a:rPr lang="es-ES" b="1" dirty="0" smtClean="0"/>
              <a:t>$ 24’812.293</a:t>
            </a:r>
            <a:endParaRPr lang="es-ES" dirty="0"/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6012160" y="1628800"/>
            <a:ext cx="1943100" cy="2762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POLIZA DE VIDA COLSEGUROS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1643042" y="3857628"/>
            <a:ext cx="42862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	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5" name="14 Conector recto de flecha"/>
          <p:cNvCxnSpPr/>
          <p:nvPr/>
        </p:nvCxnSpPr>
        <p:spPr>
          <a:xfrm flipV="1">
            <a:off x="5004048" y="1844824"/>
            <a:ext cx="884965" cy="268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6084168" y="2204864"/>
            <a:ext cx="1943100" cy="57606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RECURSOS DONADOS POR ASOCIADO A LA SRA. DIANA LAGUNA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8" name="17 Conector recto de flecha"/>
          <p:cNvCxnSpPr>
            <a:stCxn id="6" idx="3"/>
          </p:cNvCxnSpPr>
          <p:nvPr/>
        </p:nvCxnSpPr>
        <p:spPr>
          <a:xfrm>
            <a:off x="4983179" y="2113468"/>
            <a:ext cx="884965" cy="3794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CuadroTexto"/>
          <p:cNvSpPr txBox="1"/>
          <p:nvPr/>
        </p:nvSpPr>
        <p:spPr>
          <a:xfrm>
            <a:off x="1547664" y="4149080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s-ES" b="1" dirty="0" smtClean="0">
                <a:solidFill>
                  <a:schemeClr val="accent3">
                    <a:lumMod val="75000"/>
                  </a:schemeClr>
                </a:solidFill>
              </a:rPr>
              <a:t> FONDO DE EDUCACION</a:t>
            </a:r>
            <a:endParaRPr lang="es-E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1619672" y="4653136"/>
            <a:ext cx="3390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/>
              <a:t>Total  disponible	</a:t>
            </a:r>
            <a:r>
              <a:rPr lang="es-ES" b="1" dirty="0" smtClean="0"/>
              <a:t>$ 17’749.495</a:t>
            </a:r>
            <a:endParaRPr lang="es-ES" dirty="0"/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5868144" y="3645024"/>
            <a:ext cx="1943100" cy="5040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ES" sz="1100" b="1" dirty="0" smtClean="0">
                <a:latin typeface="Calibri" pitchFamily="34" charset="0"/>
              </a:rPr>
              <a:t>CAPACITACION A LOS ASOCIADOS Y SUS FAMILIAS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5796136" y="4221088"/>
            <a:ext cx="2016224" cy="2880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ES" sz="1100" b="1" dirty="0" smtClean="0">
                <a:latin typeface="Calibri" pitchFamily="34" charset="0"/>
              </a:rPr>
              <a:t>SALIDA ECOLOGICA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5868144" y="4581128"/>
            <a:ext cx="1943100" cy="5040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ES" sz="1100" b="1" dirty="0" smtClean="0">
                <a:latin typeface="Calibri" pitchFamily="34" charset="0"/>
              </a:rPr>
              <a:t>CELEBRACION DIA DE LOS NIÑOS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5868144" y="5229200"/>
            <a:ext cx="1943100" cy="5040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ES" sz="1100" b="1" dirty="0" smtClean="0">
                <a:latin typeface="Calibri" pitchFamily="34" charset="0"/>
              </a:rPr>
              <a:t>REGALOS NIÑOS JARDIN LA GALLINA PECOSA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45" name="44 Conector recto de flecha"/>
          <p:cNvCxnSpPr>
            <a:stCxn id="21" idx="3"/>
          </p:cNvCxnSpPr>
          <p:nvPr/>
        </p:nvCxnSpPr>
        <p:spPr>
          <a:xfrm flipV="1">
            <a:off x="5048126" y="3861048"/>
            <a:ext cx="748010" cy="4726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 de flecha"/>
          <p:cNvCxnSpPr>
            <a:stCxn id="21" idx="3"/>
          </p:cNvCxnSpPr>
          <p:nvPr/>
        </p:nvCxnSpPr>
        <p:spPr>
          <a:xfrm>
            <a:off x="5048126" y="4333746"/>
            <a:ext cx="676002" cy="313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 de flecha"/>
          <p:cNvCxnSpPr>
            <a:stCxn id="21" idx="3"/>
            <a:endCxn id="26" idx="1"/>
          </p:cNvCxnSpPr>
          <p:nvPr/>
        </p:nvCxnSpPr>
        <p:spPr>
          <a:xfrm>
            <a:off x="5048126" y="4333746"/>
            <a:ext cx="820018" cy="4994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recto de flecha"/>
          <p:cNvCxnSpPr>
            <a:stCxn id="21" idx="3"/>
            <a:endCxn id="27" idx="1"/>
          </p:cNvCxnSpPr>
          <p:nvPr/>
        </p:nvCxnSpPr>
        <p:spPr>
          <a:xfrm>
            <a:off x="5048126" y="4333746"/>
            <a:ext cx="820018" cy="11474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2700" b="1" dirty="0" smtClean="0"/>
              <a:t>ACTIVIDADES REPRESENTATIVAS DEL COMITÉ DE EDUCACION 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728" y="1142984"/>
            <a:ext cx="7498080" cy="480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1800" b="1" dirty="0" smtClean="0"/>
              <a:t>COMITÉ CONFORMADO POR:</a:t>
            </a:r>
          </a:p>
          <a:p>
            <a:pPr algn="ctr">
              <a:buNone/>
            </a:pPr>
            <a:endParaRPr lang="es-ES" sz="1800" dirty="0" smtClean="0"/>
          </a:p>
          <a:p>
            <a:pPr algn="ctr">
              <a:buNone/>
            </a:pPr>
            <a:r>
              <a:rPr lang="es-ES" sz="1800" b="1" dirty="0" smtClean="0"/>
              <a:t>MARCELA LOZANO</a:t>
            </a:r>
          </a:p>
          <a:p>
            <a:pPr algn="ctr">
              <a:buNone/>
            </a:pPr>
            <a:r>
              <a:rPr lang="es-ES" sz="1800" b="1" dirty="0" smtClean="0"/>
              <a:t> JUDITH AVELLANEDA</a:t>
            </a:r>
            <a:endParaRPr lang="es-ES" sz="1800" dirty="0" smtClean="0"/>
          </a:p>
          <a:p>
            <a:pPr algn="ctr">
              <a:buNone/>
            </a:pPr>
            <a:r>
              <a:rPr lang="es-ES" sz="1800" b="1" dirty="0" smtClean="0"/>
              <a:t>SANDRA MORENO</a:t>
            </a:r>
          </a:p>
          <a:p>
            <a:pPr algn="just">
              <a:buFont typeface="Wingdings" pitchFamily="2" charset="2"/>
              <a:buChar char="q"/>
            </a:pPr>
            <a:endParaRPr lang="es-ES" sz="1800" b="1" dirty="0" smtClean="0"/>
          </a:p>
          <a:p>
            <a:pPr algn="just">
              <a:buFont typeface="Wingdings" pitchFamily="2" charset="2"/>
              <a:buChar char="q"/>
            </a:pPr>
            <a:r>
              <a:rPr lang="es-ES" sz="1800" b="1" dirty="0" smtClean="0"/>
              <a:t>ACTIVIDAD DE LOS NIÑOS EN OCTUBRE</a:t>
            </a:r>
            <a:endParaRPr lang="es-ES" sz="1800" dirty="0"/>
          </a:p>
        </p:txBody>
      </p:sp>
      <p:pic>
        <p:nvPicPr>
          <p:cNvPr id="44033" name="Picture 1" descr="C:\ADRIANA PEÑA\ASAMBLEA GENERAL 2011\FOTOS 2010\20101023_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501008"/>
            <a:ext cx="5256584" cy="3030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5786446" y="500042"/>
            <a:ext cx="32147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Font typeface="Wingdings" pitchFamily="2" charset="2"/>
              <a:buChar char="q"/>
            </a:pPr>
            <a:r>
              <a:rPr lang="es-ES" b="1" dirty="0" smtClean="0"/>
              <a:t>MANUALIDADES VELAS Y FLORES NAVIDEÑAS EN BOGOTA, CHIA Y SANTA MARTA</a:t>
            </a:r>
          </a:p>
          <a:p>
            <a:pPr lvl="0" algn="just"/>
            <a:endParaRPr lang="es-ES" b="1" dirty="0" smtClean="0"/>
          </a:p>
          <a:p>
            <a:pPr lvl="0" algn="just">
              <a:buFont typeface="Wingdings" pitchFamily="2" charset="2"/>
              <a:buChar char="q"/>
            </a:pPr>
            <a:r>
              <a:rPr lang="es-ES" b="1" dirty="0" smtClean="0"/>
              <a:t>CURSO DE BELLEZA</a:t>
            </a:r>
          </a:p>
          <a:p>
            <a:pPr lvl="0" algn="just">
              <a:buFont typeface="Wingdings" pitchFamily="2" charset="2"/>
              <a:buChar char="q"/>
            </a:pPr>
            <a:endParaRPr lang="es-ES" b="1" dirty="0" smtClean="0"/>
          </a:p>
          <a:p>
            <a:pPr lvl="0" algn="just">
              <a:buFont typeface="Wingdings" pitchFamily="2" charset="2"/>
              <a:buChar char="q"/>
            </a:pPr>
            <a:r>
              <a:rPr lang="es-ES" b="1" dirty="0" smtClean="0"/>
              <a:t>CAMINATA ECOLOGICA</a:t>
            </a:r>
          </a:p>
          <a:p>
            <a:pPr lvl="0" algn="just">
              <a:buFont typeface="Wingdings" pitchFamily="2" charset="2"/>
              <a:buChar char="q"/>
            </a:pPr>
            <a:endParaRPr lang="es-ES" b="1" dirty="0" smtClean="0"/>
          </a:p>
          <a:p>
            <a:pPr lvl="0"/>
            <a:endParaRPr lang="es-ES" dirty="0" smtClean="0"/>
          </a:p>
        </p:txBody>
      </p:sp>
      <p:sp>
        <p:nvSpPr>
          <p:cNvPr id="8" name="7 CuadroTexto"/>
          <p:cNvSpPr txBox="1"/>
          <p:nvPr/>
        </p:nvSpPr>
        <p:spPr>
          <a:xfrm>
            <a:off x="1187624" y="4293096"/>
            <a:ext cx="3571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Font typeface="Wingdings" pitchFamily="2" charset="2"/>
              <a:buChar char="q"/>
            </a:pPr>
            <a:r>
              <a:rPr lang="es-ES" b="1" dirty="0" smtClean="0"/>
              <a:t>CURSO DE MUSICA PARA HIJOS DE ASOCIADOS EN SANTA MARTA</a:t>
            </a:r>
          </a:p>
          <a:p>
            <a:pPr lvl="0" algn="just">
              <a:buFont typeface="Wingdings" pitchFamily="2" charset="2"/>
              <a:buChar char="q"/>
            </a:pPr>
            <a:endParaRPr lang="es-ES" b="1" dirty="0" smtClean="0"/>
          </a:p>
          <a:p>
            <a:pPr lvl="0" algn="just">
              <a:buFont typeface="Wingdings" pitchFamily="2" charset="2"/>
              <a:buChar char="q"/>
            </a:pPr>
            <a:r>
              <a:rPr lang="es-ES" b="1" dirty="0" smtClean="0"/>
              <a:t>CURSO DE INGLES CLUB DE CONVERSACION</a:t>
            </a:r>
            <a:endParaRPr lang="es-ES" dirty="0" smtClean="0"/>
          </a:p>
        </p:txBody>
      </p:sp>
      <p:pic>
        <p:nvPicPr>
          <p:cNvPr id="43009" name="Picture 1" descr="C:\ADRIANA PEÑA\ASAMBLEA GENERAL 2011\FOTOS 2010\curso 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8"/>
            <a:ext cx="4032448" cy="3599238"/>
          </a:xfrm>
          <a:prstGeom prst="rect">
            <a:avLst/>
          </a:prstGeom>
          <a:noFill/>
        </p:spPr>
      </p:pic>
      <p:pic>
        <p:nvPicPr>
          <p:cNvPr id="43010" name="Picture 2" descr="C:\ADRIANA PEÑA\ASAMBLEA GENERAL 2011\FOTOS 2010\20100911_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212976"/>
            <a:ext cx="3902075" cy="2925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3200" b="1" dirty="0" smtClean="0"/>
              <a:t>REGALOS A NIÑOS DEL JARDIN LA GALLINA PECOSA</a:t>
            </a:r>
            <a:endParaRPr lang="es-ES" sz="3200" b="1" dirty="0"/>
          </a:p>
        </p:txBody>
      </p:sp>
      <p:pic>
        <p:nvPicPr>
          <p:cNvPr id="41985" name="Picture 1" descr="C:\ADRIANA PEÑA\ASAMBLEA GENERAL 2011\FOTOS 2010\Varios 0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3310780" cy="2592288"/>
          </a:xfrm>
          <a:prstGeom prst="rect">
            <a:avLst/>
          </a:prstGeom>
          <a:noFill/>
        </p:spPr>
      </p:pic>
      <p:pic>
        <p:nvPicPr>
          <p:cNvPr id="41986" name="Picture 2" descr="C:\ADRIANA PEÑA\ASAMBLEA GENERAL 2011\FOTOS 2010\Varios 0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340768"/>
            <a:ext cx="4062204" cy="2520280"/>
          </a:xfrm>
          <a:prstGeom prst="rect">
            <a:avLst/>
          </a:prstGeom>
          <a:noFill/>
        </p:spPr>
      </p:pic>
      <p:pic>
        <p:nvPicPr>
          <p:cNvPr id="41988" name="Picture 4" descr="C:\ADRIANA PEÑA\ASAMBLEA GENERAL 2011\FOTOS 2010\Varios 0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4121696"/>
            <a:ext cx="5616624" cy="2403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sz="3600" b="1" dirty="0" smtClean="0"/>
              <a:t>FONDO MUTUO DE PREVISION </a:t>
            </a:r>
            <a:endParaRPr lang="es-ES" sz="3600" b="1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928662" y="1928802"/>
            <a:ext cx="45720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Total  disponible		</a:t>
            </a:r>
            <a:r>
              <a:rPr kumimoji="0" lang="es-ES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$69’021.424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6516216" y="1556792"/>
            <a:ext cx="1943100" cy="7052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PROVISION CONTINGENCIA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6516216" y="2420888"/>
            <a:ext cx="1943100" cy="72008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POLIZA DE VIDA DEUDORES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928662" y="3890666"/>
            <a:ext cx="757242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3950" algn="l"/>
              </a:tabLst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Se solicita a la honorable Asamblea, aprobar la prórroga para la utilización del saldo en estos fondos sociales en: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3950" algn="l"/>
              </a:tabLst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1123950" algn="l"/>
              </a:tabLst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 Póliza de vida con Suramericana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1123950" algn="l"/>
              </a:tabLst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Capacitación a los asociados y sus familias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1123950" algn="l"/>
              </a:tabLst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Póliza de vida deudores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3950" algn="l"/>
              </a:tabLst>
            </a:pP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1" name="10 Conector recto de flecha"/>
          <p:cNvCxnSpPr>
            <a:stCxn id="25603" idx="3"/>
          </p:cNvCxnSpPr>
          <p:nvPr/>
        </p:nvCxnSpPr>
        <p:spPr>
          <a:xfrm flipV="1">
            <a:off x="5500694" y="1844824"/>
            <a:ext cx="943514" cy="2532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>
            <a:stCxn id="25603" idx="3"/>
            <a:endCxn id="25606" idx="1"/>
          </p:cNvCxnSpPr>
          <p:nvPr/>
        </p:nvCxnSpPr>
        <p:spPr>
          <a:xfrm>
            <a:off x="5500694" y="2098079"/>
            <a:ext cx="1015522" cy="6828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accent6">
                    <a:lumMod val="50000"/>
                  </a:schemeClr>
                </a:solidFill>
              </a:rPr>
              <a:t>BENEFICIOS PARA LOS ASOCIADOS</a:t>
            </a:r>
            <a:endParaRPr lang="es-E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88840"/>
            <a:ext cx="8686800" cy="4525963"/>
          </a:xfrm>
        </p:spPr>
        <p:txBody>
          <a:bodyPr/>
          <a:lstStyle/>
          <a:p>
            <a:pPr algn="just"/>
            <a:r>
              <a:rPr lang="es-ES" dirty="0" smtClean="0"/>
              <a:t> Entregamos 485 tortas de cumpleaños.</a:t>
            </a:r>
          </a:p>
          <a:p>
            <a:pPr algn="just"/>
            <a:r>
              <a:rPr lang="es-ES" dirty="0" smtClean="0"/>
              <a:t>En  la celebración del día de la madre participaron 100 asociadas.</a:t>
            </a:r>
          </a:p>
          <a:p>
            <a:pPr algn="just"/>
            <a:r>
              <a:rPr lang="es-ES" dirty="0" smtClean="0"/>
              <a:t>En la celebración del día de padre participaron 50 asociados.</a:t>
            </a:r>
          </a:p>
          <a:p>
            <a:pPr algn="just"/>
            <a:r>
              <a:rPr lang="es-ES" dirty="0" smtClean="0"/>
              <a:t>Actividad fin de año asistieron 300 asociados.</a:t>
            </a:r>
          </a:p>
          <a:p>
            <a:pPr algn="just"/>
            <a:r>
              <a:rPr lang="es-ES" dirty="0" smtClean="0"/>
              <a:t>Cena navideña en Santa Marta participaron 21  </a:t>
            </a:r>
            <a:endParaRPr lang="es-ES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611560" y="1268760"/>
            <a:ext cx="4295328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FECHAS ESPECIALES</a:t>
            </a:r>
            <a:endParaRPr kumimoji="0" lang="es-ES" sz="24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3098974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FERIAS</a:t>
            </a:r>
          </a:p>
          <a:p>
            <a:r>
              <a:rPr lang="es-ES" dirty="0" smtClean="0"/>
              <a:t>Feria de vehículo : se realizaron 2 en el año con un resultado de $ 166.340.000  en préstamos.</a:t>
            </a:r>
          </a:p>
          <a:p>
            <a:r>
              <a:rPr lang="es-ES" dirty="0" smtClean="0"/>
              <a:t>Feria de la Madre créditos por $ 8’279.000.</a:t>
            </a:r>
          </a:p>
          <a:p>
            <a:r>
              <a:rPr lang="es-ES" dirty="0" smtClean="0"/>
              <a:t>Feria navideña créditos por $ 36’039.000</a:t>
            </a:r>
          </a:p>
          <a:p>
            <a:endParaRPr lang="es-ES" dirty="0" smtClean="0"/>
          </a:p>
          <a:p>
            <a:pPr>
              <a:buNone/>
            </a:pPr>
            <a:endParaRPr lang="es-ES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accent6">
                    <a:lumMod val="50000"/>
                  </a:schemeClr>
                </a:solidFill>
              </a:rPr>
              <a:t>BENEFICIOS PARA LOS ASOCIADOS</a:t>
            </a:r>
            <a:endParaRPr lang="es-E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4275" name="Picture 3" descr="C:\ADRIANA PEÑA\ASAMBLEA GENERAL 2011\FOTOS 2010\Varios 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293096"/>
            <a:ext cx="3456384" cy="22951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340768"/>
            <a:ext cx="8686800" cy="650702"/>
          </a:xfrm>
        </p:spPr>
        <p:txBody>
          <a:bodyPr/>
          <a:lstStyle/>
          <a:p>
            <a:pPr algn="ctr">
              <a:buNone/>
            </a:pPr>
            <a:r>
              <a:rPr lang="es-ES" dirty="0" smtClean="0"/>
              <a:t>BONOS ESCOLARES</a:t>
            </a:r>
          </a:p>
          <a:p>
            <a:pPr>
              <a:buNone/>
            </a:pPr>
            <a:endParaRPr lang="es-ES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accent6">
                    <a:lumMod val="50000"/>
                  </a:schemeClr>
                </a:solidFill>
              </a:rPr>
              <a:t>BENEFICIOS PARA LOS ASOCIADOS</a:t>
            </a:r>
            <a:endParaRPr lang="es-E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132856"/>
            <a:ext cx="741682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251520" y="3284984"/>
            <a:ext cx="8686800" cy="65070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BONOS FIN</a:t>
            </a:r>
            <a:r>
              <a:rPr kumimoji="0" lang="es-ES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AÑO</a:t>
            </a:r>
            <a:endParaRPr kumimoji="0" lang="es-E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861048"/>
            <a:ext cx="720080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Imagen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4988222"/>
            <a:ext cx="2793404" cy="18697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196753"/>
            <a:ext cx="8686800" cy="576064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DISMINUCION DE TASAS DE CREDITO</a:t>
            </a:r>
            <a:endParaRPr lang="es-ES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>
                <a:solidFill>
                  <a:schemeClr val="accent6">
                    <a:lumMod val="50000"/>
                  </a:schemeClr>
                </a:solidFill>
              </a:rPr>
              <a:t>BENEFICIOS PARA LOS ASOCIADOS</a:t>
            </a:r>
            <a:endParaRPr lang="es-E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00808"/>
            <a:ext cx="7560840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623878"/>
          </a:xfrm>
        </p:spPr>
        <p:txBody>
          <a:bodyPr/>
          <a:lstStyle/>
          <a:p>
            <a:r>
              <a:rPr lang="es-ES" b="1" dirty="0" smtClean="0"/>
              <a:t>INVERSIONES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1715514" y="285728"/>
            <a:ext cx="673421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EXCEDENTE ECONOMICO</a:t>
            </a:r>
            <a:endParaRPr lang="es-ES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071506" y="5500703"/>
            <a:ext cx="807249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ES" sz="2800" dirty="0" smtClean="0"/>
              <a:t>Los ingresos  generados por rendimientos fueron de </a:t>
            </a:r>
            <a:r>
              <a:rPr lang="es-ES" sz="2800" b="1" dirty="0" smtClean="0"/>
              <a:t>$ 23’202.743.oo</a:t>
            </a:r>
            <a:endParaRPr lang="es-ES" sz="2800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043608" y="2132855"/>
          <a:ext cx="7056784" cy="2712690"/>
        </p:xfrm>
        <a:graphic>
          <a:graphicData uri="http://schemas.openxmlformats.org/drawingml/2006/table">
            <a:tbl>
              <a:tblPr/>
              <a:tblGrid>
                <a:gridCol w="2351989"/>
                <a:gridCol w="2351989"/>
                <a:gridCol w="2352806"/>
              </a:tblGrid>
              <a:tr h="3703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ENTIDAD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CLASE DE INVERSION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SALDO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</a:tr>
              <a:tr h="3703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CREDIFONDO HELM 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>
                          <a:latin typeface="Arial"/>
                          <a:ea typeface="Calibri"/>
                          <a:cs typeface="Times New Roman"/>
                        </a:rPr>
                        <a:t>FIDUCIA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>
                          <a:latin typeface="Arial"/>
                          <a:ea typeface="Calibri"/>
                          <a:cs typeface="Times New Roman"/>
                        </a:rPr>
                        <a:t>$ 258’170.512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3703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SKANDIA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>
                          <a:latin typeface="Arial"/>
                          <a:ea typeface="Calibri"/>
                          <a:cs typeface="Times New Roman"/>
                        </a:rPr>
                        <a:t>FIDUCIA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>
                          <a:latin typeface="Arial"/>
                          <a:ea typeface="Calibri"/>
                          <a:cs typeface="Times New Roman"/>
                        </a:rPr>
                        <a:t>$ 20’149.363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3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BANCOLOMBIA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>
                          <a:latin typeface="Arial"/>
                          <a:ea typeface="Calibri"/>
                          <a:cs typeface="Times New Roman"/>
                        </a:rPr>
                        <a:t>FIDUCUENTA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>
                          <a:latin typeface="Arial"/>
                          <a:ea typeface="Calibri"/>
                          <a:cs typeface="Times New Roman"/>
                        </a:rPr>
                        <a:t>$ 198’881.467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3703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LEASING BANCOLOMBIA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>
                          <a:latin typeface="Arial"/>
                          <a:ea typeface="Calibri"/>
                          <a:cs typeface="Times New Roman"/>
                        </a:rPr>
                        <a:t>CDT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>
                          <a:latin typeface="Arial"/>
                          <a:ea typeface="Calibri"/>
                          <a:cs typeface="Times New Roman"/>
                        </a:rPr>
                        <a:t>$ 105.756.721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03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LEASING BANCOLOMBIA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>
                          <a:latin typeface="Arial"/>
                          <a:ea typeface="Calibri"/>
                          <a:cs typeface="Times New Roman"/>
                        </a:rPr>
                        <a:t>CDT FONDO DE LIQUIDEZ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>
                          <a:latin typeface="Arial"/>
                          <a:ea typeface="Calibri"/>
                          <a:cs typeface="Times New Roman"/>
                        </a:rPr>
                        <a:t>$ 88.174.681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3703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TOTAL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endParaRPr lang="es-E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latin typeface="Arial"/>
                          <a:ea typeface="Calibri"/>
                          <a:cs typeface="Times New Roman"/>
                        </a:rPr>
                        <a:t>$ 671’132.744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ORDEN DEL DIA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25196" indent="-342900">
              <a:buNone/>
            </a:pPr>
            <a:r>
              <a:rPr lang="es-ES_tradnl" sz="1600" dirty="0" smtClean="0"/>
              <a:t>1. Instalación de la Asamblea</a:t>
            </a:r>
            <a:endParaRPr lang="es-ES" sz="1600" dirty="0" smtClean="0"/>
          </a:p>
          <a:p>
            <a:pPr marL="425196" indent="-342900">
              <a:buNone/>
            </a:pPr>
            <a:r>
              <a:rPr lang="es-ES_tradnl" sz="1600" dirty="0" smtClean="0"/>
              <a:t>2. Verificación del quórum.</a:t>
            </a:r>
            <a:endParaRPr lang="es-ES" sz="1600" dirty="0" smtClean="0"/>
          </a:p>
          <a:p>
            <a:pPr marL="425196" indent="-342900">
              <a:buNone/>
            </a:pPr>
            <a:r>
              <a:rPr lang="es-ES_tradnl" sz="1600" dirty="0" smtClean="0"/>
              <a:t>3. Elección Presidente , Vicepresidente y Secretaria de la Asamblea.</a:t>
            </a:r>
            <a:endParaRPr lang="es-ES" sz="1600" dirty="0" smtClean="0"/>
          </a:p>
          <a:p>
            <a:pPr marL="425196" indent="-342900">
              <a:buNone/>
            </a:pPr>
            <a:r>
              <a:rPr lang="es-ES_tradnl" sz="1600" dirty="0" smtClean="0"/>
              <a:t>4. Informe Comisión nombrada para Aprobación del Acta Anterior.</a:t>
            </a:r>
          </a:p>
          <a:p>
            <a:pPr marL="425196" indent="-342900">
              <a:buNone/>
            </a:pPr>
            <a:r>
              <a:rPr lang="es-ES_tradnl" sz="1600" dirty="0" smtClean="0"/>
              <a:t>5. Nombramiento comisión escrutadora. ( tres asociados)</a:t>
            </a:r>
            <a:endParaRPr lang="es-ES" sz="1600" dirty="0" smtClean="0"/>
          </a:p>
          <a:p>
            <a:pPr marL="425196" indent="-342900">
              <a:buNone/>
            </a:pPr>
            <a:r>
              <a:rPr lang="es-ES_tradnl" sz="1600" dirty="0" smtClean="0"/>
              <a:t>6. Nombramiento de Comisión para Estudio y Aprobación del Acta  (Tres  asociados).</a:t>
            </a:r>
            <a:endParaRPr lang="es-ES" sz="1600" dirty="0" smtClean="0"/>
          </a:p>
          <a:p>
            <a:pPr marL="425196" indent="-342900">
              <a:buNone/>
            </a:pPr>
            <a:r>
              <a:rPr lang="es-ES_tradnl" sz="1600" dirty="0" smtClean="0"/>
              <a:t>7. Presentación y Aprobación de Informes  de Gestión:</a:t>
            </a:r>
            <a:endParaRPr lang="es-ES" sz="1600" dirty="0" smtClean="0"/>
          </a:p>
          <a:p>
            <a:pPr marL="425196" indent="-342900">
              <a:buNone/>
            </a:pPr>
            <a:r>
              <a:rPr lang="es-ES_tradnl" sz="1600" dirty="0" smtClean="0"/>
              <a:t>7.1.  Informe  de la Gerente.</a:t>
            </a:r>
            <a:endParaRPr lang="es-ES" sz="1600" dirty="0" smtClean="0"/>
          </a:p>
          <a:p>
            <a:pPr marL="425196" indent="-342900">
              <a:buNone/>
            </a:pPr>
            <a:r>
              <a:rPr lang="es-ES_tradnl" sz="1600" dirty="0" smtClean="0"/>
              <a:t>7.2.  Informe del Comité de Control Social.</a:t>
            </a:r>
            <a:endParaRPr lang="es-ES" sz="1600" dirty="0" smtClean="0"/>
          </a:p>
          <a:p>
            <a:pPr marL="425196" indent="-342900" algn="just">
              <a:buNone/>
            </a:pPr>
            <a:r>
              <a:rPr lang="es-ES_tradnl" sz="1600" dirty="0" smtClean="0"/>
              <a:t>8. Informe del Revisor Fiscal.</a:t>
            </a:r>
            <a:endParaRPr lang="es-ES" sz="1600" dirty="0" smtClean="0"/>
          </a:p>
          <a:p>
            <a:pPr marL="425196" indent="-342900">
              <a:buNone/>
            </a:pPr>
            <a:r>
              <a:rPr lang="es-ES_tradnl" sz="1600" dirty="0" smtClean="0"/>
              <a:t>9.  Presentación y Aprobación de Estados Financieros: Balance  General, Estado de</a:t>
            </a:r>
            <a:r>
              <a:rPr lang="es-ES" sz="1600" dirty="0" smtClean="0"/>
              <a:t>  </a:t>
            </a:r>
            <a:r>
              <a:rPr lang="es-ES_tradnl" sz="1600" dirty="0" smtClean="0"/>
              <a:t>Resultados y Proyecto de Distribución de Excedentes.</a:t>
            </a:r>
            <a:endParaRPr lang="es-ES" sz="1600" dirty="0" smtClean="0"/>
          </a:p>
          <a:p>
            <a:pPr marL="425196" indent="-342900">
              <a:buNone/>
            </a:pPr>
            <a:r>
              <a:rPr lang="es-ES_tradnl" sz="1600" dirty="0" smtClean="0"/>
              <a:t>10. Elección Junta Directiva y Comité de Control Social.</a:t>
            </a:r>
            <a:endParaRPr lang="es-ES" sz="1600" dirty="0" smtClean="0"/>
          </a:p>
          <a:p>
            <a:pPr marL="425196" lvl="0" indent="-342900">
              <a:buNone/>
            </a:pPr>
            <a:r>
              <a:rPr lang="es-ES_tradnl" sz="1600" dirty="0" smtClean="0"/>
              <a:t>11. Elección y Fijación Honorarios Revisoría Fiscal.</a:t>
            </a:r>
            <a:endParaRPr lang="es-ES" sz="1600" dirty="0" smtClean="0"/>
          </a:p>
          <a:p>
            <a:pPr marL="425196" lvl="0" indent="-342900">
              <a:buNone/>
            </a:pPr>
            <a:r>
              <a:rPr lang="es-ES_tradnl" sz="1600" dirty="0" smtClean="0"/>
              <a:t>12. Proposiciones y varios.</a:t>
            </a:r>
            <a:endParaRPr lang="es-ES" sz="1600" dirty="0" smtClean="0"/>
          </a:p>
          <a:p>
            <a:pPr marL="425196" lvl="0" indent="-342900">
              <a:buNone/>
            </a:pPr>
            <a:r>
              <a:rPr lang="es-ES_tradnl" sz="1600" dirty="0" smtClean="0"/>
              <a:t>13.   Cierre.</a:t>
            </a:r>
            <a:endParaRPr lang="es-ES" sz="1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500166" y="1000108"/>
          <a:ext cx="7000924" cy="1752600"/>
        </p:xfrm>
        <a:graphic>
          <a:graphicData uri="http://schemas.openxmlformats.org/drawingml/2006/table">
            <a:tbl>
              <a:tblPr/>
              <a:tblGrid>
                <a:gridCol w="3500462"/>
                <a:gridCol w="350046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2000" b="1" dirty="0">
                          <a:latin typeface="Calibri"/>
                          <a:ea typeface="Calibri"/>
                          <a:cs typeface="Times New Roman"/>
                        </a:rPr>
                        <a:t>VALOR CREDITOS OTORGADOS </a:t>
                      </a:r>
                      <a:r>
                        <a:rPr lang="es-ES" sz="2000" b="1" dirty="0" smtClean="0">
                          <a:latin typeface="Calibri"/>
                          <a:ea typeface="Calibri"/>
                          <a:cs typeface="Times New Roman"/>
                        </a:rPr>
                        <a:t>2.010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2000" b="1" dirty="0">
                          <a:latin typeface="Arial"/>
                          <a:ea typeface="Calibri"/>
                          <a:cs typeface="Times New Roman"/>
                        </a:rPr>
                        <a:t>$ </a:t>
                      </a:r>
                      <a:r>
                        <a:rPr lang="es-ES" sz="2000" b="1" dirty="0" smtClean="0">
                          <a:latin typeface="Arial"/>
                          <a:ea typeface="Calibri"/>
                          <a:cs typeface="Times New Roman"/>
                        </a:rPr>
                        <a:t>3.161’374.873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2000" b="1" dirty="0">
                          <a:latin typeface="Calibri"/>
                          <a:ea typeface="Calibri"/>
                          <a:cs typeface="Times New Roman"/>
                        </a:rPr>
                        <a:t>NUMERO DE CRÉDITOS OTORGADOS 2009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2000" b="1" dirty="0" smtClean="0">
                          <a:latin typeface="Arial"/>
                          <a:ea typeface="Calibri"/>
                          <a:cs typeface="Times New Roman"/>
                        </a:rPr>
                        <a:t>845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2000" b="1" dirty="0">
                          <a:latin typeface="Calibri"/>
                          <a:ea typeface="Calibri"/>
                          <a:cs typeface="Times New Roman"/>
                        </a:rPr>
                        <a:t>SALDO DE CARTERA </a:t>
                      </a:r>
                      <a:r>
                        <a:rPr lang="es-ES" sz="2000" b="1" dirty="0" smtClean="0">
                          <a:latin typeface="Calibri"/>
                          <a:ea typeface="Calibri"/>
                          <a:cs typeface="Times New Roman"/>
                        </a:rPr>
                        <a:t>31-12-10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2000" b="1" dirty="0">
                          <a:latin typeface="Arial"/>
                          <a:ea typeface="Calibri"/>
                          <a:cs typeface="Times New Roman"/>
                        </a:rPr>
                        <a:t>$ </a:t>
                      </a:r>
                      <a:r>
                        <a:rPr lang="es-ES" sz="2000" b="1" dirty="0" smtClean="0">
                          <a:latin typeface="Arial"/>
                          <a:ea typeface="Calibri"/>
                          <a:cs typeface="Times New Roman"/>
                        </a:rPr>
                        <a:t>2.263’063.878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2 Marcador de contenido"/>
          <p:cNvSpPr txBox="1">
            <a:spLocks/>
          </p:cNvSpPr>
          <p:nvPr/>
        </p:nvSpPr>
        <p:spPr>
          <a:xfrm>
            <a:off x="1214414" y="3000372"/>
            <a:ext cx="7498080" cy="71438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ES" sz="3200" b="1" dirty="0"/>
              <a:t>COMPORTAMIENTO DE LOS AHORROS</a:t>
            </a:r>
            <a:endParaRPr lang="es-ES" sz="3200" dirty="0"/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1115616" y="188640"/>
            <a:ext cx="7498080" cy="71438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ES" sz="3200" b="1" dirty="0" smtClean="0"/>
              <a:t>CARTERA DE CREDITOS</a:t>
            </a:r>
            <a:endParaRPr lang="es-ES" sz="3200" dirty="0"/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259632" y="3717031"/>
          <a:ext cx="7128792" cy="1771641"/>
        </p:xfrm>
        <a:graphic>
          <a:graphicData uri="http://schemas.openxmlformats.org/drawingml/2006/table">
            <a:tbl>
              <a:tblPr/>
              <a:tblGrid>
                <a:gridCol w="1782198"/>
                <a:gridCol w="1782198"/>
                <a:gridCol w="1782198"/>
                <a:gridCol w="1782198"/>
              </a:tblGrid>
              <a:tr h="5905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6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AÑO</a:t>
                      </a:r>
                      <a:endParaRPr lang="es-E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600" b="1" dirty="0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MODALIDAD DE AHORRO</a:t>
                      </a:r>
                      <a:endParaRPr lang="es-E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600" b="1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VALOR</a:t>
                      </a:r>
                      <a:endParaRPr lang="es-E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600" b="1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RENDIMIENTOS</a:t>
                      </a:r>
                      <a:endParaRPr lang="es-E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</a:tr>
              <a:tr h="59054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600" b="1">
                          <a:solidFill>
                            <a:srgbClr val="FFFFFF"/>
                          </a:solidFill>
                          <a:latin typeface="Arial"/>
                          <a:ea typeface="Calibri"/>
                          <a:cs typeface="Times New Roman"/>
                        </a:rPr>
                        <a:t>2010</a:t>
                      </a:r>
                      <a:endParaRPr lang="es-E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600" dirty="0">
                          <a:latin typeface="Arial"/>
                          <a:ea typeface="Calibri"/>
                          <a:cs typeface="Times New Roman"/>
                        </a:rPr>
                        <a:t>AHORRO PERMANENTE</a:t>
                      </a:r>
                      <a:endParaRPr lang="es-E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600">
                          <a:latin typeface="Arial"/>
                          <a:ea typeface="Calibri"/>
                          <a:cs typeface="Times New Roman"/>
                        </a:rPr>
                        <a:t>$ 787’127.827</a:t>
                      </a:r>
                      <a:endParaRPr lang="es-E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600">
                          <a:latin typeface="Arial"/>
                          <a:ea typeface="Calibri"/>
                          <a:cs typeface="Times New Roman"/>
                        </a:rPr>
                        <a:t>$ 14’173.045</a:t>
                      </a:r>
                      <a:endParaRPr lang="es-E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</a:tr>
              <a:tr h="590547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600" dirty="0">
                          <a:latin typeface="Arial"/>
                          <a:ea typeface="Calibri"/>
                          <a:cs typeface="Times New Roman"/>
                        </a:rPr>
                        <a:t>AHORRO PROGRAMADO</a:t>
                      </a:r>
                      <a:endParaRPr lang="es-E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600" dirty="0">
                          <a:latin typeface="Arial"/>
                          <a:ea typeface="Calibri"/>
                          <a:cs typeface="Times New Roman"/>
                        </a:rPr>
                        <a:t>$ 38’770.000</a:t>
                      </a:r>
                      <a:endParaRPr lang="es-E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600" dirty="0">
                          <a:latin typeface="Arial"/>
                          <a:ea typeface="Calibri"/>
                          <a:cs typeface="Times New Roman"/>
                        </a:rPr>
                        <a:t>$ 2’542.782</a:t>
                      </a:r>
                      <a:endParaRPr lang="es-E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115616" y="1628800"/>
          <a:ext cx="7056783" cy="3026819"/>
        </p:xfrm>
        <a:graphic>
          <a:graphicData uri="http://schemas.openxmlformats.org/drawingml/2006/table">
            <a:tbl>
              <a:tblPr/>
              <a:tblGrid>
                <a:gridCol w="4032181"/>
                <a:gridCol w="1512435"/>
                <a:gridCol w="1512167"/>
              </a:tblGrid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INGRESOS 2010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VALOR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VARIACIÓN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OPERACIONALES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Intereses de créditos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Cuotas de </a:t>
                      </a:r>
                      <a:r>
                        <a:rPr lang="es-ES" sz="1400" b="1" dirty="0" err="1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admón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endParaRPr lang="es-E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$ 339’386.559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$ 1’748.950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5,90%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44,20</a:t>
                      </a:r>
                      <a:r>
                        <a:rPr lang="es-ES" sz="14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%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</a:tr>
              <a:tr h="9359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NO OPERACIONALES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Intereses sobre inversiones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Diversos 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endParaRPr lang="es-E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$ 23’275.915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$ 7’548.897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endParaRPr lang="es-E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-98,45%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47,57%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INGRESOS DE EJERCICIOS ANTERIORES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$ 120.713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endParaRPr lang="es-E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endParaRPr lang="es-ES" sz="1400" b="1" dirty="0" smtClean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TOTAL </a:t>
                      </a: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INGRESOS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endParaRPr lang="es-ES" sz="1400" b="1" dirty="0" smtClean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$ </a:t>
                      </a: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372’081.034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endParaRPr lang="es-ES" sz="1400" b="1" dirty="0" smtClean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10,60%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2 Marcador de contenid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es-ES" sz="2800" b="1" dirty="0" smtClean="0"/>
              <a:t>COMPORTAMIENTOS DE LOS INGRESOS</a:t>
            </a:r>
            <a:endParaRPr lang="es-ES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2800" b="1" dirty="0" smtClean="0"/>
              <a:t>COMPORTAMIENTOS DE  LOS GASTOS</a:t>
            </a:r>
            <a:endParaRPr lang="es-ES" sz="2800" dirty="0"/>
          </a:p>
        </p:txBody>
      </p:sp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1547664" y="1268760"/>
          <a:ext cx="6408711" cy="2304256"/>
        </p:xfrm>
        <a:graphic>
          <a:graphicData uri="http://schemas.openxmlformats.org/drawingml/2006/table">
            <a:tbl>
              <a:tblPr/>
              <a:tblGrid>
                <a:gridCol w="3661879"/>
                <a:gridCol w="1373416"/>
                <a:gridCol w="1373416"/>
              </a:tblGrid>
              <a:tr h="384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GASTOS 2010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VALOR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VARIACIÓN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</a:tr>
              <a:tr h="19202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ADMINISTRACIÓN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Gastos de personal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Gastos generales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Provisiones, diversos y depreciaciones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endParaRPr lang="es-E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$ 108’863.484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$ 135’806.143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$ 5’480.986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endParaRPr lang="es-ES" sz="1400" dirty="0">
                        <a:solidFill>
                          <a:srgbClr val="000000"/>
                        </a:solidFill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-1,67%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-15,49%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31,49%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D8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1547664" y="3717032"/>
          <a:ext cx="6408711" cy="2160240"/>
        </p:xfrm>
        <a:graphic>
          <a:graphicData uri="http://schemas.openxmlformats.org/drawingml/2006/table">
            <a:tbl>
              <a:tblPr/>
              <a:tblGrid>
                <a:gridCol w="3661879"/>
                <a:gridCol w="1373416"/>
                <a:gridCol w="1373416"/>
              </a:tblGrid>
              <a:tr h="1800200">
                <a:tc>
                  <a:txBody>
                    <a:bodyPr/>
                    <a:lstStyle/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kumimoji="0" lang="es-ES" sz="1400" b="1" kern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GASTOS NO OPERACIONALES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NO OPERACIONALES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Gastos financieros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Gastos diversos (contingencias)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r>
                        <a:rPr kumimoji="0" lang="es-ES" sz="1400" b="1" kern="12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diversos y extraordinarios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endParaRPr lang="es-ES" sz="14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endParaRPr lang="es-ES" sz="14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 smtClean="0">
                          <a:latin typeface="Arial"/>
                          <a:ea typeface="Calibri"/>
                          <a:cs typeface="Times New Roman"/>
                        </a:rPr>
                        <a:t>$ </a:t>
                      </a:r>
                      <a:r>
                        <a:rPr lang="es-ES" sz="1400" dirty="0">
                          <a:latin typeface="Arial"/>
                          <a:ea typeface="Calibri"/>
                          <a:cs typeface="Times New Roman"/>
                        </a:rPr>
                        <a:t>7’972.369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>
                          <a:latin typeface="Arial"/>
                          <a:ea typeface="Calibri"/>
                          <a:cs typeface="Times New Roman"/>
                        </a:rPr>
                        <a:t>$ 41’631.964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endParaRPr lang="es-ES" sz="14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endParaRPr lang="es-ES" sz="1400" dirty="0" smtClean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 smtClean="0">
                          <a:latin typeface="Arial"/>
                          <a:ea typeface="Calibri"/>
                          <a:cs typeface="Times New Roman"/>
                        </a:rPr>
                        <a:t>4,84</a:t>
                      </a:r>
                      <a:r>
                        <a:rPr lang="es-ES" sz="1400" dirty="0">
                          <a:latin typeface="Arial"/>
                          <a:ea typeface="Calibri"/>
                          <a:cs typeface="Times New Roman"/>
                        </a:rPr>
                        <a:t>%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dirty="0">
                          <a:latin typeface="Arial"/>
                          <a:ea typeface="Calibri"/>
                          <a:cs typeface="Times New Roman"/>
                        </a:rPr>
                        <a:t>53,28%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TOTAL GASTOS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$ 299’754.946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23950" algn="l"/>
                        </a:tabLs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0,24%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F8AB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UTILIDAD DEL EJERCICIO 2.010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estado de resultado a diciembre 31 de 2.010 genera una utilidad de:</a:t>
            </a:r>
          </a:p>
          <a:p>
            <a:endParaRPr lang="es-ES" dirty="0" smtClean="0"/>
          </a:p>
          <a:p>
            <a:pPr algn="ctr"/>
            <a:r>
              <a:rPr lang="es-ES" sz="3600" dirty="0" smtClean="0"/>
              <a:t>$ 55’610.260,77</a:t>
            </a:r>
            <a:endParaRPr lang="es-ES" sz="36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es-ES" sz="2800" b="1" dirty="0" smtClean="0"/>
              <a:t>INFORME CONTINGENCIA</a:t>
            </a:r>
            <a:endParaRPr lang="es-ES" sz="2800" dirty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827584" y="1525186"/>
            <a:ext cx="748883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3950" algn="l"/>
              </a:tabLst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Es importante dejar claridad en este rubro,  que corresponde a la provisión por la demanda laboral instaurada por la Señora Luz Mary Bermúdez y que a la fecha tiene un saldo distribuido así: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3950" algn="l"/>
              </a:tabLst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Gasto				$ 41’405.019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3950" algn="l"/>
              </a:tabLst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Pasivo Estimado		</a:t>
            </a:r>
            <a:r>
              <a:rPr kumimoji="0" lang="es-ES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$ 47’570.303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3950" algn="l"/>
              </a:tabLst>
            </a:pPr>
            <a:r>
              <a:rPr kumimoji="0" lang="es-E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TOTAL PROVISION 2010	$ 88’975.322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3950" algn="l"/>
              </a:tabLst>
            </a:pP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3950" algn="l"/>
              </a:tabLst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Para alcanzar el valor de las pretensiones  de la demandante    ($ 100’000.000), se debe  provisionar hasta el mes de marzo de 2.011.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/>
              <a:t>7</a:t>
            </a:r>
            <a:r>
              <a:rPr lang="es-ES" sz="3600" b="1" dirty="0" smtClean="0"/>
              <a:t>.2. INFORME COMITÉ DE CONTROL SOCIAL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2204864"/>
            <a:ext cx="7498080" cy="2269232"/>
          </a:xfrm>
        </p:spPr>
        <p:txBody>
          <a:bodyPr/>
          <a:lstStyle/>
          <a:p>
            <a:endParaRPr lang="es-ES" sz="1600" b="1" dirty="0" smtClean="0"/>
          </a:p>
          <a:p>
            <a:pPr>
              <a:buNone/>
            </a:pPr>
            <a:r>
              <a:rPr lang="es-ES" sz="1600" b="1" dirty="0" smtClean="0"/>
              <a:t>PRINCIPALES					SUPLENTES</a:t>
            </a:r>
          </a:p>
          <a:p>
            <a:endParaRPr lang="es-ES" sz="1600" dirty="0" smtClean="0"/>
          </a:p>
          <a:p>
            <a:r>
              <a:rPr lang="es-ES" sz="1600" dirty="0" smtClean="0"/>
              <a:t>HENRY COLMENARES MELGAREJO		JOSÉ DE JESÚS BONILLA URIBE</a:t>
            </a:r>
          </a:p>
          <a:p>
            <a:r>
              <a:rPr lang="es-ES" sz="1600" dirty="0" smtClean="0"/>
              <a:t>FRANCISCO JIMENEZ MONTERO		LUER LEON VARGAS</a:t>
            </a:r>
          </a:p>
          <a:p>
            <a:r>
              <a:rPr lang="es-ES" sz="1600" dirty="0" smtClean="0"/>
              <a:t>ALEXANDRA CUBIDES DIEZ			PATRICIA CHAVES GUERRERO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b="1" dirty="0" smtClean="0"/>
              <a:t>8. DICTAMEN DEL REVISOR FISCAL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728" y="1928802"/>
            <a:ext cx="7498080" cy="3695712"/>
          </a:xfrm>
        </p:spPr>
        <p:txBody>
          <a:bodyPr/>
          <a:lstStyle/>
          <a:p>
            <a:pPr>
              <a:buNone/>
            </a:pPr>
            <a:r>
              <a:rPr lang="es-ES" b="1" dirty="0" smtClean="0"/>
              <a:t>REVISOR FISCAL PRINCIPAL		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JOSÉ MIGUEL SANDOVAL</a:t>
            </a:r>
          </a:p>
          <a:p>
            <a:pPr>
              <a:buNone/>
            </a:pPr>
            <a:r>
              <a:rPr lang="es-ES" dirty="0" smtClean="0"/>
              <a:t>	</a:t>
            </a:r>
          </a:p>
          <a:p>
            <a:pPr>
              <a:buNone/>
            </a:pPr>
            <a:r>
              <a:rPr lang="es-ES" b="1" dirty="0" smtClean="0"/>
              <a:t>REVISOR FISCAL SUPLENTE</a:t>
            </a:r>
          </a:p>
          <a:p>
            <a:pPr>
              <a:buNone/>
            </a:pPr>
            <a:r>
              <a:rPr lang="es-ES" dirty="0" smtClean="0"/>
              <a:t>JORGE ANIBAL SANDOVAL	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3200" b="1" dirty="0" smtClean="0"/>
              <a:t>9.  PRESENTACION Y APROBACION DE ESTADOS FINANCIEROS</a:t>
            </a:r>
            <a:endParaRPr lang="es-ES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838192"/>
          </a:xfrm>
        </p:spPr>
        <p:txBody>
          <a:bodyPr>
            <a:normAutofit/>
          </a:bodyPr>
          <a:lstStyle/>
          <a:p>
            <a:r>
              <a:rPr lang="es-ES" sz="2000" b="1" dirty="0" smtClean="0"/>
              <a:t>CONTADORA NIDIA MILENA FORERO PALACIOS</a:t>
            </a:r>
          </a:p>
          <a:p>
            <a:r>
              <a:rPr lang="es-ES" sz="2000" b="1" dirty="0" smtClean="0"/>
              <a:t>9.1.  BALANCE GENERAL</a:t>
            </a:r>
            <a:endParaRPr lang="es-ES" sz="2000" dirty="0" smtClean="0"/>
          </a:p>
          <a:p>
            <a:endParaRPr lang="es-ES" sz="2000" dirty="0"/>
          </a:p>
        </p:txBody>
      </p:sp>
      <p:pic>
        <p:nvPicPr>
          <p:cNvPr id="4" name="Gráfico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636912"/>
            <a:ext cx="54197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428728" y="500042"/>
            <a:ext cx="678661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COMPARACION ACTIVO 2010 Y 2009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899592" y="3141549"/>
            <a:ext cx="778674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CUENTAS REPRESENTATIVAS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es-ES" sz="2800" dirty="0" smtClean="0"/>
              <a:t>Cartera de Créditos	</a:t>
            </a:r>
            <a:r>
              <a:rPr lang="es-ES" sz="2800" i="1" dirty="0" smtClean="0"/>
              <a:t>Aumento del 27%</a:t>
            </a:r>
            <a:endParaRPr lang="es-ES" sz="2800" dirty="0" smtClean="0"/>
          </a:p>
          <a:p>
            <a:r>
              <a:rPr lang="es-ES" sz="2800" dirty="0" smtClean="0"/>
              <a:t>Inversiones			</a:t>
            </a:r>
            <a:r>
              <a:rPr lang="es-ES" sz="2800" i="1" dirty="0" smtClean="0"/>
              <a:t>Disminución del 32%</a:t>
            </a:r>
            <a:endParaRPr lang="es-ES" sz="28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259631" y="1340768"/>
          <a:ext cx="6696747" cy="926592"/>
        </p:xfrm>
        <a:graphic>
          <a:graphicData uri="http://schemas.openxmlformats.org/drawingml/2006/table">
            <a:tbl>
              <a:tblPr/>
              <a:tblGrid>
                <a:gridCol w="1414326"/>
                <a:gridCol w="528242"/>
                <a:gridCol w="1431365"/>
                <a:gridCol w="374882"/>
                <a:gridCol w="1414326"/>
                <a:gridCol w="323762"/>
                <a:gridCol w="1209844"/>
              </a:tblGrid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AÑO 2010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AÑO 2009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VARIACION $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VARIACION %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$ 3.251.623.515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$ 2.997.540.230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$ 254.083.286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8%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1643042" y="3429000"/>
            <a:ext cx="467063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COMPARACION PASIVO 2010 Y 2009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714348" y="5256740"/>
            <a:ext cx="78581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CUENTAS REPRESENTATIVAS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r>
              <a:rPr lang="es-ES" sz="2400" dirty="0" smtClean="0"/>
              <a:t>Depósitos 				</a:t>
            </a:r>
            <a:r>
              <a:rPr lang="es-ES" sz="2400" i="1" dirty="0" smtClean="0"/>
              <a:t>Aumento 23%</a:t>
            </a:r>
            <a:endParaRPr lang="es-ES" sz="2400" dirty="0" smtClean="0"/>
          </a:p>
          <a:p>
            <a:r>
              <a:rPr lang="es-ES" sz="2400" dirty="0" smtClean="0"/>
              <a:t>Pasivos Estimados y Provisiones  	</a:t>
            </a:r>
            <a:r>
              <a:rPr lang="es-ES" sz="2400" i="1" dirty="0" smtClean="0"/>
              <a:t>Aumento 359%</a:t>
            </a:r>
            <a:endParaRPr lang="es-ES" sz="2400" dirty="0"/>
          </a:p>
        </p:txBody>
      </p:sp>
      <p:pic>
        <p:nvPicPr>
          <p:cNvPr id="12289" name="Gráfico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48680"/>
            <a:ext cx="54006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979712" y="4077072"/>
          <a:ext cx="4991100" cy="891540"/>
        </p:xfrm>
        <a:graphic>
          <a:graphicData uri="http://schemas.openxmlformats.org/drawingml/2006/table">
            <a:tbl>
              <a:tblPr/>
              <a:tblGrid>
                <a:gridCol w="1054100"/>
                <a:gridCol w="393700"/>
                <a:gridCol w="1066800"/>
                <a:gridCol w="279400"/>
                <a:gridCol w="1054100"/>
                <a:gridCol w="241300"/>
                <a:gridCol w="901700"/>
              </a:tblGrid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AÑO 2010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AÑO 2009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VARIACION $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VARIACION 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  <a:cs typeface="Times New Roman"/>
                        </a:rPr>
                        <a:t>  $1.032.181.239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  <a:cs typeface="Times New Roman"/>
                        </a:rPr>
                        <a:t>         $845.070.983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$ 187.110.256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22%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278092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6700" dirty="0" smtClean="0"/>
              <a:t>1. </a:t>
            </a:r>
            <a:r>
              <a:rPr lang="es-ES" sz="7300" b="1" i="1" dirty="0" smtClean="0"/>
              <a:t>INSTALACIÓN DE LA  ASAMBLEA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357422" y="3214686"/>
            <a:ext cx="464347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90875" algn="l"/>
              </a:tabLst>
            </a:pPr>
            <a:r>
              <a:rPr kumimoji="0" lang="es-ES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COMPARACION PATRIMONIO 2010 Y 2009</a:t>
            </a: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90875" algn="l"/>
              </a:tabLst>
            </a:pP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071538" y="5072074"/>
            <a:ext cx="650085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CUENTAS REPRESENTATIVAS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es-ES" dirty="0" smtClean="0"/>
              <a:t> Aportes Sociales 			</a:t>
            </a:r>
            <a:r>
              <a:rPr lang="es-ES" i="1" dirty="0" smtClean="0"/>
              <a:t>Aumento 3%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265" name="Gráfico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32656"/>
            <a:ext cx="540067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051720" y="3789040"/>
          <a:ext cx="4991100" cy="776097"/>
        </p:xfrm>
        <a:graphic>
          <a:graphicData uri="http://schemas.openxmlformats.org/drawingml/2006/table">
            <a:tbl>
              <a:tblPr/>
              <a:tblGrid>
                <a:gridCol w="1054100"/>
                <a:gridCol w="393700"/>
                <a:gridCol w="1066800"/>
                <a:gridCol w="279400"/>
                <a:gridCol w="1054100"/>
                <a:gridCol w="241300"/>
                <a:gridCol w="901700"/>
              </a:tblGrid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AÑO 2010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AÑO 2009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VARIACION $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VARIACION 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  <a:cs typeface="Times New Roman"/>
                        </a:rPr>
                        <a:t>  $2.219.442.276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  <a:cs typeface="Times New Roman"/>
                        </a:rPr>
                        <a:t>  $2.152.469.246 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$ 66.973.030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2882892" y="3774075"/>
            <a:ext cx="40925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COMPARACION INGRESOS 2010 Y 2009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857224" y="5639201"/>
            <a:ext cx="91440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CUENTAS REPRESENTATIVAS</a:t>
            </a: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r>
              <a: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es-ES" dirty="0" smtClean="0"/>
              <a:t> Servicio de Crédito  		</a:t>
            </a:r>
            <a:r>
              <a:rPr lang="es-ES" i="1" dirty="0" smtClean="0"/>
              <a:t>Disminución 6%</a:t>
            </a:r>
            <a:endParaRPr lang="es-ES" dirty="0"/>
          </a:p>
        </p:txBody>
      </p:sp>
      <p:pic>
        <p:nvPicPr>
          <p:cNvPr id="10241" name="Gráfico 15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692696"/>
            <a:ext cx="540067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2555776" y="188640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ESTADO DE RESULTADO DICIEMBRE 31 DE 2.010</a:t>
            </a:r>
            <a:endParaRPr lang="es-ES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267744" y="4221088"/>
          <a:ext cx="4991100" cy="776097"/>
        </p:xfrm>
        <a:graphic>
          <a:graphicData uri="http://schemas.openxmlformats.org/drawingml/2006/table">
            <a:tbl>
              <a:tblPr/>
              <a:tblGrid>
                <a:gridCol w="1054100"/>
                <a:gridCol w="393700"/>
                <a:gridCol w="1066800"/>
                <a:gridCol w="279400"/>
                <a:gridCol w="1054100"/>
                <a:gridCol w="241300"/>
                <a:gridCol w="901700"/>
              </a:tblGrid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AÑO 2010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AÑO 2009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VARIACION $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VARIACION 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  <a:cs typeface="Times New Roman"/>
                        </a:rPr>
                        <a:t>$ 372.081.034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  <a:cs typeface="Times New Roman"/>
                        </a:rPr>
                        <a:t>$ 411.531.534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-$ 39.450.500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-10%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3207268" y="3988389"/>
            <a:ext cx="38724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COMPARACION GASTOS 2010 Y 2009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616565" y="5500702"/>
            <a:ext cx="7497565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6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CUENTAS REPRESENTATIVAS</a:t>
            </a:r>
            <a:endParaRPr kumimoji="0" lang="es-E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r>
              <a: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es-ES" dirty="0" smtClean="0"/>
              <a:t>Gasto Fondo de Solidaridad  		</a:t>
            </a:r>
            <a:r>
              <a:rPr lang="es-ES" i="1" dirty="0" smtClean="0"/>
              <a:t>Disminución 0.5%</a:t>
            </a:r>
            <a:endParaRPr lang="es-ES" dirty="0" smtClean="0"/>
          </a:p>
          <a:p>
            <a:r>
              <a:rPr lang="es-ES" i="1" dirty="0" smtClean="0"/>
              <a:t>	</a:t>
            </a:r>
            <a:r>
              <a:rPr lang="es-ES" dirty="0" smtClean="0"/>
              <a:t>Gastos Contingencias			</a:t>
            </a:r>
            <a:r>
              <a:rPr lang="es-ES" i="1" dirty="0" smtClean="0"/>
              <a:t>Aumento 113%</a:t>
            </a:r>
            <a:endParaRPr lang="es-ES" dirty="0"/>
          </a:p>
        </p:txBody>
      </p:sp>
      <p:pic>
        <p:nvPicPr>
          <p:cNvPr id="9217" name="Gráfico 21"/>
          <p:cNvPicPr>
            <a:picLocks noChangeArrowheads="1"/>
          </p:cNvPicPr>
          <p:nvPr/>
        </p:nvPicPr>
        <p:blipFill>
          <a:blip r:embed="rId2" cstate="print"/>
          <a:srcRect b="-93"/>
          <a:stretch>
            <a:fillRect/>
          </a:stretch>
        </p:blipFill>
        <p:spPr bwMode="auto">
          <a:xfrm>
            <a:off x="2123728" y="1052736"/>
            <a:ext cx="56292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123728" y="4437112"/>
          <a:ext cx="5315585" cy="789940"/>
        </p:xfrm>
        <a:graphic>
          <a:graphicData uri="http://schemas.openxmlformats.org/drawingml/2006/table">
            <a:tbl>
              <a:tblPr/>
              <a:tblGrid>
                <a:gridCol w="1122680"/>
                <a:gridCol w="419100"/>
                <a:gridCol w="1136015"/>
                <a:gridCol w="297815"/>
                <a:gridCol w="1122680"/>
                <a:gridCol w="257175"/>
                <a:gridCol w="960120"/>
              </a:tblGrid>
              <a:tr h="194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AÑO 2010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AÑO 2009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VARIACION $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VARIACION 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4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10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  <a:cs typeface="Times New Roman"/>
                        </a:rPr>
                        <a:t>$ 299.754.946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900" b="1">
                          <a:latin typeface="Arial"/>
                          <a:ea typeface="Times New Roman"/>
                          <a:cs typeface="Times New Roman"/>
                        </a:rPr>
                        <a:t>$ 299.016.871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$ 738.076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0,2%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945"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2143107" y="857232"/>
            <a:ext cx="62209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COMPARACION COSTO DE VENTAS  2010 Y 2009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899590" y="2276872"/>
          <a:ext cx="7776866" cy="949452"/>
        </p:xfrm>
        <a:graphic>
          <a:graphicData uri="http://schemas.openxmlformats.org/drawingml/2006/table">
            <a:tbl>
              <a:tblPr/>
              <a:tblGrid>
                <a:gridCol w="1642442"/>
                <a:gridCol w="613443"/>
                <a:gridCol w="1662231"/>
                <a:gridCol w="435347"/>
                <a:gridCol w="1642442"/>
                <a:gridCol w="375981"/>
                <a:gridCol w="1404980"/>
              </a:tblGrid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AÑO 2010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AÑO 2009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VARIACION $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VARIACION %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latin typeface="Arial"/>
                          <a:ea typeface="Times New Roman"/>
                          <a:cs typeface="Times New Roman"/>
                        </a:rPr>
                        <a:t>$ 16.715.827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$ 44.002.020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-$ 27.286.193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-62%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728" y="57148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s-ES" sz="4000" b="1" dirty="0" smtClean="0"/>
              <a:t>9.3. PROYECTO DISTRIBUCION DE EXCEDENTES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20481" name="Diagrama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56496"/>
            <a:ext cx="8234512" cy="4064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10. ELECCION JUNTA DIRECTIVA 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755576" y="1052736"/>
          <a:ext cx="7632848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  <a:gridCol w="3816424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PRINCIPALES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SUPLENTES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GERMAN DARIO RODRIGUEZ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IVAN REY CARRASCO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GLORIA PATRICIA CALDERON</a:t>
                      </a:r>
                      <a:r>
                        <a:rPr lang="es-ES" baseline="0" dirty="0" smtClean="0"/>
                        <a:t> CARMONA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NANCY CIFUENTES RODRIGUEZ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ARTURO</a:t>
                      </a:r>
                      <a:r>
                        <a:rPr lang="es-ES" baseline="0" dirty="0" smtClean="0"/>
                        <a:t> RODRIGUEZ QUIROGA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MARIA MERCEDES DURAN ARIAS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MAURICIO</a:t>
                      </a:r>
                      <a:r>
                        <a:rPr lang="es-ES" baseline="0" dirty="0" smtClean="0"/>
                        <a:t> ANGEL PRIETO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MARTHA</a:t>
                      </a:r>
                      <a:r>
                        <a:rPr lang="es-ES" baseline="0" dirty="0" smtClean="0"/>
                        <a:t> LIGIA ZULUAGA MOGOLLON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FELIX</a:t>
                      </a:r>
                      <a:r>
                        <a:rPr lang="es-ES" baseline="0" dirty="0" smtClean="0"/>
                        <a:t> ALBERTO VARGAS RODRIGUEZ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OLGA REYNA DE HERNANDEZ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627784" y="69269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PLANCHA 1</a:t>
            </a:r>
            <a:endParaRPr lang="es-ES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2915816" y="357301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PLANCHA  2</a:t>
            </a:r>
            <a:endParaRPr lang="es-ES" b="1" dirty="0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755576" y="3933056"/>
          <a:ext cx="763284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  <a:gridCol w="3816424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PRINCIPALES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SUPLENTES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JUDITH</a:t>
                      </a:r>
                      <a:r>
                        <a:rPr lang="es-ES" baseline="0" dirty="0" smtClean="0"/>
                        <a:t> AVELLANEDA AGUILAR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MARVIN VILORIA MOLINARES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MARIA VICTORIA OCAMPO R.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MAURICIO LEGUIZAMON IZQUIERDO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JUAN CARLOS APONTE ROMERO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CAMILO ROMERO GUTIERREZ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JUAN ORLANDO LIZCANO GIL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LUZ NIDIA VELANDIA RODRIGUEZ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GERMAN VENGOECHEA OLAYA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ALBERTO GOMEZ FIGUEREDO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ELECCION COMITÉ DE CONTROL SOCIAL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CuadroTexto"/>
          <p:cNvSpPr txBox="1"/>
          <p:nvPr/>
        </p:nvSpPr>
        <p:spPr>
          <a:xfrm>
            <a:off x="2339752" y="134076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UNICA PLANCHA</a:t>
            </a:r>
            <a:endParaRPr lang="es-ES" b="1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899592" y="2132856"/>
          <a:ext cx="763284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  <a:gridCol w="3816424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PRINCIPALES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SUPLENTES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HENRY COLMENARES MELGAREJO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JOSE</a:t>
                      </a:r>
                      <a:r>
                        <a:rPr lang="es-ES" baseline="0" dirty="0" smtClean="0"/>
                        <a:t> DE JESUS BONILLA URIBE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LUER LEON VARGAS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FRANCISCO JAVIER JIMENEZ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ALEXANDRA CUBIDES DIEZ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LUIS CARLOS CELIS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728" y="857232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/>
              <a:t>ELECCION COMITÉ DE APELACIONES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CuadroTexto"/>
          <p:cNvSpPr txBox="1"/>
          <p:nvPr/>
        </p:nvSpPr>
        <p:spPr>
          <a:xfrm>
            <a:off x="2411760" y="2420888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NO HAY POSTULACIONES</a:t>
            </a:r>
            <a:endParaRPr lang="es-ES" b="1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0" y="357166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es-ES" sz="3600" b="1" dirty="0" smtClean="0"/>
              <a:t>11.  ELECCION Y FIJACION DE HONORARIOS DE REVISORIA FISCAL</a:t>
            </a:r>
            <a:endParaRPr lang="es-ES" sz="3600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539550" y="2071678"/>
          <a:ext cx="8280920" cy="4478852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070230"/>
                <a:gridCol w="2070230"/>
                <a:gridCol w="2070230"/>
                <a:gridCol w="2070230"/>
              </a:tblGrid>
              <a:tr h="1357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PROPUESTA 1</a:t>
                      </a:r>
                      <a:endParaRPr lang="es-CO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SANDHER AUDITING – JOSE MIGUEL SANDOVAL</a:t>
                      </a:r>
                      <a:endParaRPr lang="es-CO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$  </a:t>
                      </a:r>
                      <a:r>
                        <a:rPr lang="en-US" sz="2000" dirty="0" smtClean="0"/>
                        <a:t>1’716.800</a:t>
                      </a:r>
                      <a:endParaRPr lang="es-CO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60 HORAS MENSUALES</a:t>
                      </a:r>
                      <a:endParaRPr lang="es-CO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5383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PROPUESTA 2</a:t>
                      </a:r>
                      <a:endParaRPr lang="es-CO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smtClean="0">
                          <a:latin typeface="+mn-lt"/>
                          <a:ea typeface="+mn-ea"/>
                          <a:cs typeface="+mn-cs"/>
                        </a:rPr>
                        <a:t>REVISAR</a:t>
                      </a:r>
                      <a:r>
                        <a:rPr lang="en-US" sz="2000" baseline="0" dirty="0" smtClean="0">
                          <a:latin typeface="+mn-lt"/>
                          <a:ea typeface="+mn-ea"/>
                          <a:cs typeface="+mn-cs"/>
                        </a:rPr>
                        <a:t> AUDITORES LTDA</a:t>
                      </a:r>
                      <a:endParaRPr lang="es-CO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$ </a:t>
                      </a:r>
                      <a:r>
                        <a:rPr lang="en-US" sz="2000" dirty="0" smtClean="0"/>
                        <a:t>974.000</a:t>
                      </a:r>
                      <a:endParaRPr lang="es-CO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/>
                        <a:t>56 HORAS MENSUALES</a:t>
                      </a:r>
                      <a:endParaRPr lang="es-CO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5383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2000" dirty="0" smtClean="0">
                          <a:latin typeface="Calibri"/>
                          <a:ea typeface="Calibri"/>
                          <a:cs typeface="Times New Roman"/>
                        </a:rPr>
                        <a:t>PROPUESTA 3</a:t>
                      </a:r>
                      <a:endParaRPr lang="es-CO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2000" dirty="0" smtClean="0">
                          <a:latin typeface="Calibri"/>
                          <a:ea typeface="Calibri"/>
                          <a:cs typeface="Times New Roman"/>
                        </a:rPr>
                        <a:t>DIANA MARIA NARANJO</a:t>
                      </a:r>
                      <a:endParaRPr lang="es-CO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CO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s-CO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$ 1.660.000</a:t>
                      </a:r>
                      <a:endParaRPr kumimoji="0" lang="es-CO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CO" sz="2000" dirty="0" smtClean="0">
                          <a:latin typeface="Calibri"/>
                          <a:ea typeface="Calibri"/>
                          <a:cs typeface="Times New Roman"/>
                        </a:rPr>
                        <a:t>56 HORAS MENSUALES</a:t>
                      </a:r>
                      <a:endParaRPr lang="es-CO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57290" y="1785926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12. PROPOSICIONES Y VARIOS</a:t>
            </a:r>
            <a:endParaRPr lang="es-CO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2. </a:t>
            </a:r>
            <a:r>
              <a:rPr lang="es-ES" b="1" i="1" dirty="0" smtClean="0"/>
              <a:t>VERIFICACIÓN DEL QUÓRUM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728" y="1785926"/>
            <a:ext cx="7498080" cy="4800600"/>
          </a:xfrm>
        </p:spPr>
        <p:txBody>
          <a:bodyPr>
            <a:normAutofit/>
          </a:bodyPr>
          <a:lstStyle/>
          <a:p>
            <a:pPr algn="just"/>
            <a:r>
              <a:rPr lang="es-ES" sz="3600" dirty="0" smtClean="0"/>
              <a:t>EL QUORUM DE LA ASAMBLEA PARA DELIBERAR Y ADOPTAR DECISIONES VALIDAS,  LO CONSTITUYE LA ASISTENCIA DE POR LO MENOS LA MITAD DE LOS ASOCIADOS HÁBILES.</a:t>
            </a:r>
          </a:p>
          <a:p>
            <a:pPr>
              <a:buNone/>
            </a:pPr>
            <a:endParaRPr lang="es-ES" dirty="0" smtClean="0"/>
          </a:p>
          <a:p>
            <a:pPr lvl="2"/>
            <a:r>
              <a:rPr lang="es-ES" sz="3600" b="1" dirty="0" smtClean="0">
                <a:solidFill>
                  <a:schemeClr val="accent5">
                    <a:lumMod val="75000"/>
                  </a:schemeClr>
                </a:solidFill>
              </a:rPr>
              <a:t>ASOCIADOS HABILES	572</a:t>
            </a:r>
          </a:p>
          <a:p>
            <a:pPr lvl="2"/>
            <a:endParaRPr lang="es-ES" sz="3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es-E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0" y="314324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O" dirty="0" smtClean="0"/>
              <a:t>GRACIAS POR HACER PARTE DE ESTA GRAN ENTIDAD</a:t>
            </a:r>
            <a:endParaRPr lang="es-CO" dirty="0"/>
          </a:p>
        </p:txBody>
      </p:sp>
      <p:grpSp>
        <p:nvGrpSpPr>
          <p:cNvPr id="3" name="Group 8"/>
          <p:cNvGrpSpPr>
            <a:grpSpLocks noChangeAspect="1"/>
          </p:cNvGrpSpPr>
          <p:nvPr/>
        </p:nvGrpSpPr>
        <p:grpSpPr bwMode="auto">
          <a:xfrm>
            <a:off x="1714480" y="5000636"/>
            <a:ext cx="941387" cy="1528762"/>
            <a:chOff x="1808" y="-246"/>
            <a:chExt cx="2143" cy="3959"/>
          </a:xfrm>
        </p:grpSpPr>
        <p:sp>
          <p:nvSpPr>
            <p:cNvPr id="5" name="AutoShape 9"/>
            <p:cNvSpPr>
              <a:spLocks noChangeAspect="1" noChangeArrowheads="1" noTextEdit="1"/>
            </p:cNvSpPr>
            <p:nvPr/>
          </p:nvSpPr>
          <p:spPr bwMode="auto">
            <a:xfrm>
              <a:off x="1808" y="725"/>
              <a:ext cx="2143" cy="2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/>
            </a:p>
          </p:txBody>
        </p:sp>
        <p:sp>
          <p:nvSpPr>
            <p:cNvPr id="6" name="Rectangle 10"/>
            <p:cNvSpPr>
              <a:spLocks noChangeArrowheads="1"/>
            </p:cNvSpPr>
            <p:nvPr/>
          </p:nvSpPr>
          <p:spPr bwMode="auto">
            <a:xfrm>
              <a:off x="1808" y="725"/>
              <a:ext cx="2142" cy="2870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>
                <a:latin typeface="Century Schoolbook" pitchFamily="18" charset="0"/>
              </a:endParaRPr>
            </a:p>
          </p:txBody>
        </p:sp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1974" y="868"/>
              <a:ext cx="1857" cy="22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O">
                <a:latin typeface="Century Schoolbook" pitchFamily="18" charset="0"/>
              </a:endParaRPr>
            </a:p>
          </p:txBody>
        </p:sp>
        <p:sp>
          <p:nvSpPr>
            <p:cNvPr id="8" name="Rectangle 12"/>
            <p:cNvSpPr>
              <a:spLocks noChangeArrowheads="1"/>
            </p:cNvSpPr>
            <p:nvPr/>
          </p:nvSpPr>
          <p:spPr bwMode="auto">
            <a:xfrm>
              <a:off x="2608" y="-246"/>
              <a:ext cx="929" cy="3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s-ES" sz="9600" dirty="0">
                  <a:solidFill>
                    <a:srgbClr val="008000"/>
                  </a:solidFill>
                  <a:latin typeface="Impact" pitchFamily="34" charset="0"/>
                </a:rPr>
                <a:t>e</a:t>
              </a:r>
              <a:endParaRPr lang="es-ES" sz="9600" dirty="0">
                <a:latin typeface="Times New Roman" pitchFamily="18" charset="0"/>
              </a:endParaRPr>
            </a:p>
          </p:txBody>
        </p: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1953" y="343"/>
              <a:ext cx="700" cy="3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s-ES" sz="9600">
                  <a:solidFill>
                    <a:srgbClr val="008000"/>
                  </a:solidFill>
                  <a:latin typeface="Impact" pitchFamily="34" charset="0"/>
                </a:rPr>
                <a:t>f</a:t>
              </a:r>
              <a:endParaRPr lang="es-ES" sz="9600">
                <a:latin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3212976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6000" dirty="0" smtClean="0"/>
              <a:t>3.      </a:t>
            </a:r>
            <a:r>
              <a:rPr lang="es-ES" sz="6000" b="1" i="1" dirty="0" smtClean="0"/>
              <a:t>APERTURA Y DESIGNACION DE PRESIDENTE  VICEPRESIDENTE Y SECRETARIO DE LA ASAMBLEA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728" y="1142984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es-ES" sz="4800" dirty="0" smtClean="0"/>
              <a:t>4.  </a:t>
            </a:r>
            <a:r>
              <a:rPr lang="es-ES" sz="4800" b="1" i="1" dirty="0" smtClean="0"/>
              <a:t>INFORME COMISIÓN NOMBRADA PARA APROBACIÓN DEL ACTA ANTERIOR</a:t>
            </a:r>
            <a:endParaRPr lang="es-ES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728" y="3643314"/>
            <a:ext cx="7498080" cy="2714644"/>
          </a:xfrm>
        </p:spPr>
        <p:txBody>
          <a:bodyPr>
            <a:normAutofit fontScale="92500"/>
          </a:bodyPr>
          <a:lstStyle/>
          <a:p>
            <a:r>
              <a:rPr lang="es-ES" dirty="0" smtClean="0"/>
              <a:t>ASOCIADO JOSE GABRIEL REYES BOLIVAR</a:t>
            </a:r>
          </a:p>
          <a:p>
            <a:r>
              <a:rPr lang="es-ES" dirty="0" smtClean="0"/>
              <a:t>ASOCIADA GLORIA PATRICIA CALDERON CARMONA</a:t>
            </a:r>
          </a:p>
          <a:p>
            <a:r>
              <a:rPr lang="es-ES" dirty="0" smtClean="0"/>
              <a:t>ASOCIADO MAURICIO LEGUIZAMON IZQUIERDO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2060848"/>
            <a:ext cx="7498080" cy="1944216"/>
          </a:xfrm>
        </p:spPr>
        <p:txBody>
          <a:bodyPr>
            <a:normAutofit fontScale="90000"/>
          </a:bodyPr>
          <a:lstStyle/>
          <a:p>
            <a:pPr algn="ctr"/>
            <a:r>
              <a:rPr lang="es-ES" sz="5300" dirty="0" smtClean="0"/>
              <a:t>5. </a:t>
            </a:r>
            <a:r>
              <a:rPr lang="es-ES" sz="5300" b="1" i="1" dirty="0" smtClean="0"/>
              <a:t>NOMBRAMIENTO DE COMISIÓN ESCRUTADORA </a:t>
            </a:r>
            <a:br>
              <a:rPr lang="es-ES" sz="5300" b="1" i="1" dirty="0" smtClean="0"/>
            </a:br>
            <a:r>
              <a:rPr lang="es-ES" sz="5300" b="1" i="1" dirty="0" smtClean="0"/>
              <a:t/>
            </a:r>
            <a:br>
              <a:rPr lang="es-ES" sz="5300" b="1" i="1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500166" y="4714884"/>
            <a:ext cx="7498080" cy="1071570"/>
          </a:xfrm>
        </p:spPr>
        <p:txBody>
          <a:bodyPr>
            <a:normAutofit/>
          </a:bodyPr>
          <a:lstStyle/>
          <a:p>
            <a:r>
              <a:rPr lang="es-ES" sz="4000" dirty="0" smtClean="0"/>
              <a:t>SE ELIGEN TRES ASOCIADOS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2060848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5300" dirty="0" smtClean="0"/>
              <a:t>6. </a:t>
            </a:r>
            <a:r>
              <a:rPr lang="es-ES" sz="5300" b="1" i="1" dirty="0" smtClean="0"/>
              <a:t>NOMBRAMIENTO DE COMISIÓN PARA ESTUDIO Y APROBACIÓN DEL ACTA  DE LA PRESENTE REUNIÓN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500166" y="4714884"/>
            <a:ext cx="7498080" cy="1071570"/>
          </a:xfrm>
        </p:spPr>
        <p:txBody>
          <a:bodyPr>
            <a:normAutofit/>
          </a:bodyPr>
          <a:lstStyle/>
          <a:p>
            <a:r>
              <a:rPr lang="es-ES" sz="4000" dirty="0" smtClean="0"/>
              <a:t>SE ELIGEN TRES ASOCIADOS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728" y="857232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4000" b="1" dirty="0" smtClean="0"/>
              <a:t>7.  PRESENTACION Y APROBACION DE INFORMES DE GESTION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57290" y="1928802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es-ES" sz="2400" b="1" dirty="0" smtClean="0"/>
              <a:t>7.1. INFORME DE GERENCIA Y JUNTA DIRECTIVA</a:t>
            </a:r>
          </a:p>
          <a:p>
            <a:pPr>
              <a:buNone/>
            </a:pPr>
            <a:endParaRPr lang="es-ES" b="1" dirty="0" smtClean="0"/>
          </a:p>
          <a:p>
            <a:pPr>
              <a:buNone/>
            </a:pPr>
            <a:endParaRPr lang="es-ES" sz="2800" b="1" dirty="0" smtClean="0"/>
          </a:p>
          <a:p>
            <a:pPr>
              <a:buNone/>
            </a:pPr>
            <a:r>
              <a:rPr lang="es-ES" sz="2800" b="1" dirty="0" smtClean="0"/>
              <a:t>COMPORTAMIENTO DE LA BASE SOCIAL</a:t>
            </a:r>
          </a:p>
          <a:p>
            <a:pPr>
              <a:buNone/>
            </a:pP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2330902" y="2492896"/>
            <a:ext cx="472815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EXCEDENTE   SOCIAL</a:t>
            </a:r>
            <a:endParaRPr lang="es-ES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187625" y="4005064"/>
          <a:ext cx="7704855" cy="2160240"/>
        </p:xfrm>
        <a:graphic>
          <a:graphicData uri="http://schemas.openxmlformats.org/drawingml/2006/table">
            <a:tbl>
              <a:tblPr/>
              <a:tblGrid>
                <a:gridCol w="1728191"/>
                <a:gridCol w="1368152"/>
                <a:gridCol w="1564431"/>
                <a:gridCol w="1226719"/>
                <a:gridCol w="1817362"/>
              </a:tblGrid>
              <a:tr h="72008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AFILIADOS A DIC. 2009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AFILIACIONES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latin typeface="Arial"/>
                          <a:ea typeface="Times New Roman"/>
                          <a:cs typeface="Times New Roman"/>
                        </a:rPr>
                        <a:t>RETIROS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latin typeface="Arial"/>
                          <a:ea typeface="Times New Roman"/>
                          <a:cs typeface="Times New Roman"/>
                        </a:rPr>
                        <a:t>AFILIADOS DIC. 2010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VOLUNTARIOS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Times New Roman"/>
                          <a:cs typeface="Times New Roman"/>
                        </a:rPr>
                        <a:t>INSTITUCIÓN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497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120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17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  <a:cs typeface="Times New Roman"/>
                        </a:rPr>
                        <a:t>50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  <a:cs typeface="Times New Roman"/>
                        </a:rPr>
                        <a:t>550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474</TotalTime>
  <Words>1185</Words>
  <Application>Microsoft Office PowerPoint</Application>
  <PresentationFormat>Presentación en pantalla (4:3)</PresentationFormat>
  <Paragraphs>387</Paragraphs>
  <Slides>40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1" baseType="lpstr">
      <vt:lpstr>Viajes</vt:lpstr>
      <vt:lpstr>BIENVENIDOS    A LA  VIGESIMA CUARTA ASAMBLEA GENERAL ORDINARIA MARZO 24 DE 2.011 </vt:lpstr>
      <vt:lpstr>ORDEN DEL DIA </vt:lpstr>
      <vt:lpstr>1. INSTALACIÓN DE LA  ASAMBLEA </vt:lpstr>
      <vt:lpstr> 2. VERIFICACIÓN DEL QUÓRUM </vt:lpstr>
      <vt:lpstr>3.      APERTURA Y DESIGNACION DE PRESIDENTE  VICEPRESIDENTE Y SECRETARIO DE LA ASAMBLEA </vt:lpstr>
      <vt:lpstr>4.  INFORME COMISIÓN NOMBRADA PARA APROBACIÓN DEL ACTA ANTERIOR</vt:lpstr>
      <vt:lpstr>5. NOMBRAMIENTO DE COMISIÓN ESCRUTADORA    </vt:lpstr>
      <vt:lpstr>6. NOMBRAMIENTO DE COMISIÓN PARA ESTUDIO Y APROBACIÓN DEL ACTA  DE LA PRESENTE REUNIÓN </vt:lpstr>
      <vt:lpstr>7.  PRESENTACION Y APROBACION DE INFORMES DE GESTION </vt:lpstr>
      <vt:lpstr>FONDOS SOCIALES </vt:lpstr>
      <vt:lpstr>ACTIVIDADES REPRESENTATIVAS DEL COMITÉ DE EDUCACION  </vt:lpstr>
      <vt:lpstr>Diapositiva 12</vt:lpstr>
      <vt:lpstr>REGALOS A NIÑOS DEL JARDIN LA GALLINA PECOSA</vt:lpstr>
      <vt:lpstr> FONDO MUTUO DE PREVISION </vt:lpstr>
      <vt:lpstr>BENEFICIOS PARA LOS ASOCIADOS</vt:lpstr>
      <vt:lpstr>BENEFICIOS PARA LOS ASOCIADOS</vt:lpstr>
      <vt:lpstr>BENEFICIOS PARA LOS ASOCIADOS</vt:lpstr>
      <vt:lpstr>BENEFICIOS PARA LOS ASOCIADOS</vt:lpstr>
      <vt:lpstr>Diapositiva 19</vt:lpstr>
      <vt:lpstr>Diapositiva 20</vt:lpstr>
      <vt:lpstr>COMPORTAMIENTOS DE LOS INGRESOS</vt:lpstr>
      <vt:lpstr>COMPORTAMIENTOS DE  LOS GASTOS</vt:lpstr>
      <vt:lpstr>UTILIDAD DEL EJERCICIO 2.010</vt:lpstr>
      <vt:lpstr>INFORME CONTINGENCIA</vt:lpstr>
      <vt:lpstr>7.2. INFORME COMITÉ DE CONTROL SOCIAL </vt:lpstr>
      <vt:lpstr>8. DICTAMEN DEL REVISOR FISCAL</vt:lpstr>
      <vt:lpstr>9.  PRESENTACION Y APROBACION DE ESTADOS FINANCIEROS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9.3. PROYECTO DISTRIBUCION DE EXCEDENTES </vt:lpstr>
      <vt:lpstr>10. ELECCION JUNTA DIRECTIVA  </vt:lpstr>
      <vt:lpstr>ELECCION COMITÉ DE CONTROL SOCIAL </vt:lpstr>
      <vt:lpstr>ELECCION COMITÉ DE APELACIONES </vt:lpstr>
      <vt:lpstr>11.  ELECCION Y FIJACION DE HONORARIOS DE REVISORIA FISCAL</vt:lpstr>
      <vt:lpstr>12. PROPOSICIONES Y VARIOS</vt:lpstr>
      <vt:lpstr>GRACIAS POR HACER PARTE DE ESTA GRAN ENTIDAD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BIENVENIDOS A LA  VIGESIMA TERCER ASAMBLEA GENERAL ORDINARIA MARZO 25 DE 2.010 </dc:title>
  <dc:creator>Administrador</dc:creator>
  <cp:lastModifiedBy>Administrador</cp:lastModifiedBy>
  <cp:revision>127</cp:revision>
  <dcterms:created xsi:type="dcterms:W3CDTF">2010-03-11T21:36:35Z</dcterms:created>
  <dcterms:modified xsi:type="dcterms:W3CDTF">2011-03-14T21:55:58Z</dcterms:modified>
</cp:coreProperties>
</file>